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9" r:id="rId5"/>
    <p:sldId id="277" r:id="rId6"/>
    <p:sldId id="276" r:id="rId7"/>
    <p:sldId id="281" r:id="rId8"/>
    <p:sldId id="279" r:id="rId9"/>
    <p:sldId id="278" r:id="rId10"/>
    <p:sldId id="280" r:id="rId11"/>
    <p:sldId id="285" r:id="rId12"/>
    <p:sldId id="283" r:id="rId13"/>
    <p:sldId id="284" r:id="rId14"/>
    <p:sldId id="260" r:id="rId15"/>
    <p:sldId id="273" r:id="rId16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E63F241-5DA2-40F0-B4DB-F7DD419AFCC3}">
          <p14:sldIdLst>
            <p14:sldId id="259"/>
            <p14:sldId id="277"/>
            <p14:sldId id="276"/>
            <p14:sldId id="281"/>
            <p14:sldId id="279"/>
            <p14:sldId id="278"/>
            <p14:sldId id="280"/>
            <p14:sldId id="285"/>
            <p14:sldId id="283"/>
            <p14:sldId id="284"/>
          </p14:sldIdLst>
        </p14:section>
        <p14:section name="Abschnitt ohne Titel" id="{F2049CD2-D720-4513-8C6B-8614AE8204DA}">
          <p14:sldIdLst>
            <p14:sldId id="260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83" y="9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700A36B-4ECA-4106-B96A-654EF2100A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EAAEBF-8495-4961-8658-3A1D1F658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D249A-CD84-4043-9D93-689AF4EDF6BA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72F8CA-5F03-4DB6-BE59-16CB749B4D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BE15A9-A370-4B46-9C21-96987E7C66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A227-A3BF-46DC-B98E-FF7838313D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953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34DBC-81D9-4DD7-90E3-0E48938C67A7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87175-4DE0-4E6C-B5E1-52585568D5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885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mit Cla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CEDF78A7-BBCF-49E8-8563-3168F8D99321}"/>
              </a:ext>
            </a:extLst>
          </p:cNvPr>
          <p:cNvSpPr txBox="1"/>
          <p:nvPr userDrawn="1"/>
        </p:nvSpPr>
        <p:spPr>
          <a:xfrm>
            <a:off x="595002" y="4903332"/>
            <a:ext cx="11464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cap="all" baseline="0" dirty="0">
                <a:solidFill>
                  <a:schemeClr val="bg1"/>
                </a:solidFill>
                <a:latin typeface="Nunito Sans" pitchFamily="2" charset="0"/>
              </a:rPr>
              <a:t>LEBEN OHNE KRIMINALITÄT. </a:t>
            </a:r>
            <a:br>
              <a:rPr lang="de-DE" sz="4400" cap="all" baseline="0" dirty="0">
                <a:solidFill>
                  <a:schemeClr val="bg1"/>
                </a:solidFill>
                <a:latin typeface="Nunito Sans" pitchFamily="2" charset="0"/>
              </a:rPr>
            </a:br>
            <a:r>
              <a:rPr lang="de-DE" sz="4400" cap="all" baseline="0" dirty="0">
                <a:solidFill>
                  <a:schemeClr val="bg1"/>
                </a:solidFill>
                <a:latin typeface="Nunito Sans" pitchFamily="2" charset="0"/>
              </a:rPr>
              <a:t>WIR HELFEN.</a:t>
            </a:r>
            <a:endParaRPr lang="de-AT" sz="4400" cap="all" baseline="0" dirty="0">
              <a:solidFill>
                <a:schemeClr val="bg1"/>
              </a:solidFill>
              <a:latin typeface="Nunito Sans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6CAFFB-29FD-4A00-AEAE-2747387FDC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55" y="434792"/>
            <a:ext cx="3295140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55CAB-7BA5-4FF9-BC47-ECF3FC1C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600" kern="1200" cap="all" baseline="0" dirty="0" smtClean="0">
                <a:solidFill>
                  <a:schemeClr val="accent1"/>
                </a:solidFill>
                <a:latin typeface="Nunito Sans SemiBold" pitchFamily="2" charset="0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0466A6-5428-4415-92FD-859F7174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8C6B-92D6-4E7B-BD14-783F80FCF5A3}" type="datetime1">
              <a:rPr lang="de-AT" smtClean="0"/>
              <a:t>31.10.2024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89D532-D42B-46FF-BA43-2A4F1BB6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8D0F61-0BE6-4784-9DA2-D43E479A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900BE8-46C6-4B7F-8ED9-2373DC0E69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4738" y="1820863"/>
            <a:ext cx="7431087" cy="43640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444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F63FA5-3CD4-463A-BB98-6FC2A04C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64FF-BEEB-44DF-AFCB-A326197FC7F0}" type="datetime1">
              <a:rPr lang="de-AT" smtClean="0"/>
              <a:t>31.10.2024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6262C3-38BF-464D-A9A2-47DF3678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896BF1-EBFC-46CF-8410-E829AFF1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436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990E6-315C-44A0-8937-A408761A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014845" cy="1600200"/>
          </a:xfrm>
        </p:spPr>
        <p:txBody>
          <a:bodyPr anchor="b">
            <a:normAutofit/>
          </a:bodyPr>
          <a:lstStyle>
            <a:lvl1pPr>
              <a:defRPr lang="de-AT" sz="2800" kern="1200" cap="all" baseline="0" dirty="0">
                <a:solidFill>
                  <a:schemeClr val="accent1"/>
                </a:solidFill>
                <a:latin typeface="Nunito Sans Light" pitchFamily="2" charset="0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87ACFC-BE4E-46A1-A727-B40248F7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1847"/>
            <a:ext cx="5955867" cy="4589203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Nunito Sans" pitchFamily="2" charset="0"/>
              <a:buChar char="»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8CD341-52E5-4AE5-A814-C441EA7FF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14845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3A9418-BE13-40DE-9C90-45F2BC7C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101A-AC13-4C50-93A4-1A2C9A6126A9}" type="datetime1">
              <a:rPr lang="de-AT" smtClean="0"/>
              <a:t>31.10.2024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C463F3-56E6-4F7B-B07C-FB0F7D69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D1B0B9-729A-449C-ADCC-F2ADD2DF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2774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05278-A65E-4470-A001-9E71E382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89907" cy="1600200"/>
          </a:xfrm>
        </p:spPr>
        <p:txBody>
          <a:bodyPr anchor="b">
            <a:normAutofit/>
          </a:bodyPr>
          <a:lstStyle>
            <a:lvl1pPr>
              <a:defRPr lang="de-AT" sz="2800" kern="1200" cap="all" baseline="0" dirty="0">
                <a:solidFill>
                  <a:schemeClr val="accent1"/>
                </a:solidFill>
                <a:latin typeface="Nunito Sans Light" pitchFamily="2" charset="0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A81278-CCCF-45E8-8CE9-6750C7146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8473"/>
            <a:ext cx="5972492" cy="45725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68D4E3-C7B4-4589-B4A2-F75AE0CE2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8990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BBFC1B-3435-4571-9BB7-590E8A53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9A4-B3BC-44B0-86FD-6657691EF598}" type="datetime1">
              <a:rPr lang="de-AT" smtClean="0"/>
              <a:t>31.10.2024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0591DA-93FA-4F30-9194-AC10CB1D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2B8992-276C-4808-A888-01C71729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0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mit Textf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26CAFFB-29FD-4A00-AEAE-2747387FDC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55" y="434792"/>
            <a:ext cx="3295140" cy="1446550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4632F8D-EE40-41A2-B44D-5633FFCD56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335" y="4611870"/>
            <a:ext cx="11374438" cy="1811338"/>
          </a:xfrm>
        </p:spPr>
        <p:txBody>
          <a:bodyPr>
            <a:normAutofit/>
          </a:bodyPr>
          <a:lstStyle>
            <a:lvl1pPr marL="0" indent="0">
              <a:buNone/>
              <a:defRPr lang="de-AT" sz="4400" kern="1200" cap="all" baseline="0" dirty="0">
                <a:solidFill>
                  <a:schemeClr val="bg1"/>
                </a:solidFill>
                <a:latin typeface="Nunito Sans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692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C31D0-5A79-4192-A637-9E055331C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cap="all" baseline="0">
                <a:solidFill>
                  <a:schemeClr val="accent1"/>
                </a:solidFill>
                <a:latin typeface="Nunito Sans Black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E5A61C-3B6C-4D11-8300-4933CE879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accent1"/>
                </a:solidFill>
                <a:latin typeface="Nunito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1B9E2-22F9-47A9-9218-5C6435EA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C36B-3457-45C8-8B04-BC710B978088}" type="datetime1">
              <a:rPr lang="de-AT" smtClean="0"/>
              <a:t>31.10.2024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BE5E82-2410-4278-9FDB-C52CFDD4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71177-8F62-4156-81EC-BA505F42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861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1CEFB-8D8E-415B-AF5D-3F3E1283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cap="all" baseline="0">
                <a:solidFill>
                  <a:schemeClr val="accent1"/>
                </a:solidFill>
                <a:latin typeface="Nunito Sans Black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F12BB9-B98A-43C6-BA4F-C327E4974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lang="de-DE" sz="2400" kern="1200" cap="all" baseline="0" dirty="0" smtClean="0">
                <a:solidFill>
                  <a:schemeClr val="accent1"/>
                </a:solidFill>
                <a:latin typeface="Nunito Sans Light" pitchFamily="2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39BAF1-3FEB-41FF-8B43-6F348298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A8FB-E337-4F79-831E-55BE43C0090F}" type="datetime1">
              <a:rPr lang="de-AT" smtClean="0"/>
              <a:t>31.10.2024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D3744-AA41-4B81-8EE4-5A9C454B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A31EE3-E51A-4624-AB5B-FFAB1A55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675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F63FA5-3CD4-463A-BB98-6FC2A04C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4D7-074A-4000-84B5-F68ACF40EAF3}" type="datetime1">
              <a:rPr lang="de-AT" smtClean="0"/>
              <a:t>31.10.2024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6262C3-38BF-464D-A9A2-47DF3678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(c) Alexander Grohs, MSc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896BF1-EBFC-46CF-8410-E829AFF1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4E01F4-BD49-4119-A83C-31947B5BC0FC}"/>
              </a:ext>
            </a:extLst>
          </p:cNvPr>
          <p:cNvSpPr txBox="1"/>
          <p:nvPr userDrawn="1"/>
        </p:nvSpPr>
        <p:spPr>
          <a:xfrm>
            <a:off x="1002016" y="1600460"/>
            <a:ext cx="1447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500" dirty="0">
                <a:solidFill>
                  <a:srgbClr val="EE2690"/>
                </a:solidFill>
                <a:latin typeface="+mj-lt"/>
                <a:cs typeface="Arial" panose="020B0604020202020204" pitchFamily="34" charset="0"/>
              </a:rPr>
              <a:t>„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6C27159-D3C5-411A-9118-AE1E0E232171}"/>
              </a:ext>
            </a:extLst>
          </p:cNvPr>
          <p:cNvSpPr txBox="1"/>
          <p:nvPr userDrawn="1"/>
        </p:nvSpPr>
        <p:spPr>
          <a:xfrm>
            <a:off x="9626075" y="1037773"/>
            <a:ext cx="1447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500" dirty="0">
                <a:solidFill>
                  <a:srgbClr val="EE2690"/>
                </a:solidFill>
                <a:latin typeface="+mj-lt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D676292-2FE7-492F-B5B5-1169569EF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7600" y="2516981"/>
            <a:ext cx="7434263" cy="176212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725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F1560-7B40-43B7-A12B-8A5AE6B0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>
                <a:solidFill>
                  <a:schemeClr val="accent1"/>
                </a:solidFill>
                <a:latin typeface="Nunito Sans SemiBold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87CC6-1458-4CC0-94B3-D115073D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FBB5-1EDF-481F-9F09-8A0CA9D13A3D}" type="datetime1">
              <a:rPr lang="de-AT" smtClean="0"/>
              <a:t>31.10.2024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6B6DBD-1F7D-4744-9E92-62988166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C8BD4F-F446-4A0A-8088-395A7ED7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E692227-DF75-4F6F-9DC7-2F919B8DF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44688"/>
            <a:ext cx="10515600" cy="3998912"/>
          </a:xfrm>
        </p:spPr>
        <p:txBody>
          <a:bodyPr/>
          <a:lstStyle>
            <a:lvl1pPr marL="358775" indent="-35877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101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AF48C-B383-4AAB-88E6-D7D95D42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de-AT" sz="3600" kern="1200" cap="all" baseline="0" dirty="0">
                <a:solidFill>
                  <a:schemeClr val="accent1"/>
                </a:solidFill>
                <a:latin typeface="Nunito Sans SemiBold" pitchFamily="2" charset="0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5C8126-0ED5-466E-9260-F0F7CE6D1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65113" indent="-265113">
              <a:buClr>
                <a:schemeClr val="accent1"/>
              </a:buClr>
              <a:buFont typeface="Nunito Sans" pitchFamily="2" charset="0"/>
              <a:buChar char="»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1C044B-8A52-4A1F-87FE-D37E724FB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65113" indent="-265113">
              <a:buClr>
                <a:schemeClr val="accent1"/>
              </a:buClr>
              <a:buFont typeface="Nunito Sans" pitchFamily="2" charset="0"/>
              <a:buChar char="»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7DAA68-7249-4588-8115-33354FF9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552-0983-42F0-9876-E9772EBAD3FD}" type="datetime1">
              <a:rPr lang="de-AT" smtClean="0"/>
              <a:t>31.10.2024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805483-1BA2-4FB6-8840-7AFAB8A8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21E9C0-CD7E-42ED-A78E-57888EB5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358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6E511-5030-4B9C-BDE9-4F7F26DA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lang="de-DE" sz="3600" kern="1200" cap="all" baseline="0" dirty="0" smtClean="0">
                <a:solidFill>
                  <a:schemeClr val="accent1"/>
                </a:solidFill>
                <a:latin typeface="Nunito Sans SemiBold" pitchFamily="2" charset="0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FA94FB-32AD-41A9-84B1-2C8B5467A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lang="de-DE" sz="2800" kern="1200" cap="all" baseline="0" dirty="0" smtClean="0">
                <a:solidFill>
                  <a:schemeClr val="accent1"/>
                </a:solidFill>
                <a:latin typeface="Nunito Sans Light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A3DA2D-B403-4606-A578-FA24DF0D4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Nunito Sans" pitchFamily="2" charset="0"/>
              <a:buChar char="»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B86BF1-3ECB-4350-99B8-EC49276A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lang="de-DE" sz="2800" kern="1200" cap="all" baseline="0" dirty="0" smtClean="0">
                <a:solidFill>
                  <a:schemeClr val="accent1"/>
                </a:solidFill>
                <a:latin typeface="Nunito Sans Light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1899F5-FA83-4A20-821F-00DED7A27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Nunito Sans" pitchFamily="2" charset="0"/>
              <a:buChar char="»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C20B36-09C0-45C5-9536-33D96079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A3BB-088B-4267-9537-9D13FEEC7C54}" type="datetime1">
              <a:rPr lang="de-AT" smtClean="0"/>
              <a:t>31.10.2024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CA7BAA-EF27-4C8C-9EFF-4BD255E8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CDA244-3883-4B40-A6F6-F3F7C463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434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55CAB-7BA5-4FF9-BC47-ECF3FC1C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600" kern="1200" cap="all" baseline="0" dirty="0" smtClean="0">
                <a:solidFill>
                  <a:schemeClr val="accent1"/>
                </a:solidFill>
                <a:latin typeface="Nunito Sans SemiBold" pitchFamily="2" charset="0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0466A6-5428-4415-92FD-859F7174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E55-3B01-41FA-A83B-FB0B8F047636}" type="datetime1">
              <a:rPr lang="de-AT" smtClean="0"/>
              <a:t>31.10.2024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89D532-D42B-46FF-BA43-2A4F1BB6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(c) Alexander Grohs, MSc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8D0F61-0BE6-4784-9DA2-D43E479A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27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58076B-A3AD-46D8-8446-E456EA56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58ACE5-70F0-4141-97D6-541ED5165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CD5F6-B6B1-4CBD-BCBD-B0C7E5819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7C19-8F84-4100-89C5-C0DA94F5E1BF}" type="datetime1">
              <a:rPr lang="de-AT" smtClean="0"/>
              <a:t>31.10.2024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BB5DA0-A2CC-4312-A571-9B9628F1A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(c) Alexander Grohs, MSc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3B130-1E6F-4EC6-8820-7FBF5A5F8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1852-BB56-44AA-83CB-047C0CC53534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C4E2B2-64C0-4F16-A87F-6C0766243B5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23" y="373439"/>
            <a:ext cx="1667796" cy="7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9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49" r:id="rId3"/>
    <p:sldLayoutId id="2147483651" r:id="rId4"/>
    <p:sldLayoutId id="2147483663" r:id="rId5"/>
    <p:sldLayoutId id="2147483664" r:id="rId6"/>
    <p:sldLayoutId id="2147483652" r:id="rId7"/>
    <p:sldLayoutId id="2147483653" r:id="rId8"/>
    <p:sldLayoutId id="2147483654" r:id="rId9"/>
    <p:sldLayoutId id="2147483661" r:id="rId10"/>
    <p:sldLayoutId id="2147483655" r:id="rId11"/>
    <p:sldLayoutId id="2147483656" r:id="rId12"/>
    <p:sldLayoutId id="2147483657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.at/" TargetMode="External"/><Relationship Id="rId7" Type="http://schemas.openxmlformats.org/officeDocument/2006/relationships/hyperlink" Target="http://www.beratungsstelleextremismus.at/" TargetMode="External"/><Relationship Id="rId2" Type="http://schemas.openxmlformats.org/officeDocument/2006/relationships/hyperlink" Target="http://www.bmj.gv.at/themen/Fokusthemen/gewalt-im-netz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topline.at/" TargetMode="External"/><Relationship Id="rId5" Type="http://schemas.openxmlformats.org/officeDocument/2006/relationships/hyperlink" Target="http://www.zara.or.at/" TargetMode="External"/><Relationship Id="rId4" Type="http://schemas.openxmlformats.org/officeDocument/2006/relationships/hyperlink" Target="http://www.mimikama.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alexander-grohs-12593a237" TargetMode="External"/><Relationship Id="rId2" Type="http://schemas.openxmlformats.org/officeDocument/2006/relationships/hyperlink" Target="mailto:Alexander.grohs@neustart.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ustart.a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E8D21-FAB3-486B-85CE-2C6732FE2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</a:t>
            </a:r>
            <a:br>
              <a:rPr lang="de-DE" dirty="0"/>
            </a:br>
            <a:r>
              <a:rPr lang="de-DE" dirty="0"/>
              <a:t>-</a:t>
            </a:r>
            <a:br>
              <a:rPr lang="de-DE" dirty="0"/>
            </a:br>
            <a:r>
              <a:rPr lang="de-DE" dirty="0"/>
              <a:t>Zwischen Likes und hass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0332C1-44EF-4FED-B578-B1426B5DC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2981"/>
            <a:ext cx="9144000" cy="1758527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Verein NEU</a:t>
            </a:r>
            <a:r>
              <a:rPr lang="de-DE" b="1" dirty="0"/>
              <a:t>START</a:t>
            </a:r>
          </a:p>
          <a:p>
            <a:r>
              <a:rPr lang="de-DE" dirty="0"/>
              <a:t>in Kooperation mit Dem Land NÖ</a:t>
            </a:r>
          </a:p>
          <a:p>
            <a:endParaRPr lang="de-DE" dirty="0"/>
          </a:p>
          <a:p>
            <a:endParaRPr lang="de-AT" sz="12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1876C4-D686-4516-9EFF-A8C16344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450" y="3747803"/>
            <a:ext cx="810604" cy="79586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469BD7-27B0-41C9-A6D3-9DAA4FC5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958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8B9B2-89E1-4C87-BB86-C6CB3E13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Für ein gutes, gemeinsames miteinander</a:t>
            </a:r>
            <a:br>
              <a:rPr lang="de-DE" dirty="0"/>
            </a:br>
            <a:endParaRPr lang="de-AT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C77E5B-C3E7-42AB-981B-7A7FCC53F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12022"/>
            <a:ext cx="10515600" cy="41315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 err="1"/>
              <a:t>Social</a:t>
            </a:r>
            <a:r>
              <a:rPr lang="de-DE" dirty="0"/>
              <a:t>-Media, bzw. das Internet ist für uns alle da!</a:t>
            </a:r>
          </a:p>
          <a:p>
            <a:pPr>
              <a:spcAft>
                <a:spcPts val="600"/>
              </a:spcAft>
            </a:pPr>
            <a:r>
              <a:rPr lang="de-DE" dirty="0"/>
              <a:t>Begegnen wir einander mit Respekt und Empathie!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Bedenke: Was du nicht willst, dass man dir tut  das tu auch niemand anderem an.</a:t>
            </a:r>
          </a:p>
          <a:p>
            <a:pPr>
              <a:spcAft>
                <a:spcPts val="600"/>
              </a:spcAft>
            </a:pPr>
            <a:r>
              <a:rPr lang="de-DE" dirty="0"/>
              <a:t>Kritik und Diskussion kann wertvoll sein </a:t>
            </a:r>
            <a:r>
              <a:rPr lang="de-DE" dirty="0">
                <a:sym typeface="Wingdings" panose="05000000000000000000" pitchFamily="2" charset="2"/>
              </a:rPr>
              <a:t> wenn sie konstruktiv und wertschätzend geäußert wird.</a:t>
            </a:r>
            <a:endParaRPr lang="de-DE" dirty="0"/>
          </a:p>
          <a:p>
            <a:pPr marL="0" indent="0">
              <a:spcAft>
                <a:spcPts val="600"/>
              </a:spcAft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0BAFA6-A702-4DA4-AC75-77BD82B6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04" y="4606838"/>
            <a:ext cx="3436521" cy="1886037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A65F61-A1F8-47A7-BEDC-276007D7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114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7C36C-0FFA-418B-B49B-4919215B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Links: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9EEFDB-EDAB-4ADA-8AD3-A2FB44960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w</a:t>
            </a:r>
            <a:r>
              <a:rPr lang="de-AT" dirty="0">
                <a:hlinkClick r:id="rId2"/>
              </a:rPr>
              <a:t>ww.bmj.gv.at/</a:t>
            </a:r>
            <a:r>
              <a:rPr lang="de-AT" dirty="0" err="1">
                <a:hlinkClick r:id="rId2"/>
              </a:rPr>
              <a:t>themen</a:t>
            </a:r>
            <a:r>
              <a:rPr lang="de-AT" dirty="0">
                <a:hlinkClick r:id="rId2"/>
              </a:rPr>
              <a:t>/Fokusthemen/gewalt-im-netz.html</a:t>
            </a:r>
            <a:endParaRPr lang="de-AT" dirty="0"/>
          </a:p>
          <a:p>
            <a:r>
              <a:rPr lang="de-DE" dirty="0">
                <a:hlinkClick r:id="rId3"/>
              </a:rPr>
              <a:t>w</a:t>
            </a:r>
            <a:r>
              <a:rPr lang="de-AT" dirty="0">
                <a:hlinkClick r:id="rId3"/>
              </a:rPr>
              <a:t>ww.saferinternet.at</a:t>
            </a:r>
            <a:endParaRPr lang="de-AT" dirty="0"/>
          </a:p>
          <a:p>
            <a:r>
              <a:rPr lang="de-DE" dirty="0">
                <a:hlinkClick r:id="rId4"/>
              </a:rPr>
              <a:t>www.mimikama.at</a:t>
            </a:r>
            <a:endParaRPr lang="de-DE" dirty="0"/>
          </a:p>
          <a:p>
            <a:r>
              <a:rPr lang="de-DE" dirty="0">
                <a:hlinkClick r:id="rId5"/>
              </a:rPr>
              <a:t>w</a:t>
            </a:r>
            <a:r>
              <a:rPr lang="de-AT" dirty="0">
                <a:hlinkClick r:id="rId5"/>
              </a:rPr>
              <a:t>ww.zara.or.at</a:t>
            </a:r>
            <a:endParaRPr lang="de-AT" dirty="0"/>
          </a:p>
          <a:p>
            <a:r>
              <a:rPr lang="de-DE" dirty="0">
                <a:hlinkClick r:id="rId6"/>
              </a:rPr>
              <a:t>w</a:t>
            </a:r>
            <a:r>
              <a:rPr lang="de-AT" dirty="0">
                <a:hlinkClick r:id="rId6"/>
              </a:rPr>
              <a:t>ww.stopline.at</a:t>
            </a:r>
            <a:endParaRPr lang="de-AT" dirty="0"/>
          </a:p>
          <a:p>
            <a:r>
              <a:rPr lang="de-DE" dirty="0">
                <a:hlinkClick r:id="rId7"/>
              </a:rPr>
              <a:t>w</a:t>
            </a:r>
            <a:r>
              <a:rPr lang="de-AT" dirty="0">
                <a:hlinkClick r:id="rId7"/>
              </a:rPr>
              <a:t>ww.beratungsstelleextremismus.at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7504CF-8A7A-4ABD-BCB1-31189460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053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E16FAB-8687-4F65-994A-4D3D1F7A2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93" y="2172750"/>
            <a:ext cx="11374438" cy="250789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de-DE" sz="6700" dirty="0"/>
              <a:t>Kontakt:</a:t>
            </a:r>
          </a:p>
          <a:p>
            <a:pPr algn="ctr"/>
            <a:endParaRPr lang="de-DE" dirty="0"/>
          </a:p>
          <a:p>
            <a:pPr algn="ctr"/>
            <a:r>
              <a:rPr lang="de-DE" dirty="0">
                <a:hlinkClick r:id="rId2"/>
              </a:rPr>
              <a:t>alexander.grohs@neustart.at</a:t>
            </a:r>
            <a:endParaRPr lang="de-DE" dirty="0"/>
          </a:p>
          <a:p>
            <a:pPr algn="ctr"/>
            <a:r>
              <a:rPr lang="de-DE" dirty="0"/>
              <a:t>0676/847331218</a:t>
            </a:r>
          </a:p>
          <a:p>
            <a:pPr algn="ctr"/>
            <a:r>
              <a:rPr lang="de-AT" dirty="0">
                <a:hlinkClick r:id="rId3"/>
              </a:rPr>
              <a:t>www.linkedin.com/in/alexander-grohs-12593a237</a:t>
            </a:r>
            <a:endParaRPr lang="de-DE" dirty="0"/>
          </a:p>
          <a:p>
            <a:pPr algn="ctr"/>
            <a:r>
              <a:rPr lang="de-DE" dirty="0">
                <a:hlinkClick r:id="rId4"/>
              </a:rPr>
              <a:t>www.neustart.at</a:t>
            </a:r>
            <a:endParaRPr lang="de-DE" dirty="0"/>
          </a:p>
          <a:p>
            <a:pPr algn="ctr"/>
            <a:endParaRPr lang="de-DE" dirty="0"/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087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8B9B2-89E1-4C87-BB86-C6CB3E13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Verein Neu</a:t>
            </a:r>
            <a:r>
              <a:rPr lang="de-DE" b="1" dirty="0"/>
              <a:t>start</a:t>
            </a:r>
            <a:endParaRPr lang="de-AT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C77E5B-C3E7-42AB-981B-7A7FCC53F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10515600" cy="42529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österreichweit </a:t>
            </a:r>
            <a:r>
              <a:rPr lang="de-DE" dirty="0"/>
              <a:t>tätig</a:t>
            </a:r>
          </a:p>
          <a:p>
            <a:pPr>
              <a:spcAft>
                <a:spcPts val="600"/>
              </a:spcAft>
            </a:pPr>
            <a:r>
              <a:rPr lang="de-DE" dirty="0"/>
              <a:t>12 verschiedene Dienstleistungen/Beratungsangebote</a:t>
            </a:r>
            <a:endParaRPr lang="de-AT" dirty="0"/>
          </a:p>
          <a:p>
            <a:pPr>
              <a:spcAft>
                <a:spcPts val="600"/>
              </a:spcAft>
            </a:pPr>
            <a:r>
              <a:rPr lang="de-DE" dirty="0"/>
              <a:t>ca. 9000 </a:t>
            </a:r>
            <a:r>
              <a:rPr lang="de-AT" dirty="0"/>
              <a:t>betreute Personen pro Jahr in NÖ</a:t>
            </a:r>
          </a:p>
          <a:p>
            <a:pPr>
              <a:spcAft>
                <a:spcPts val="600"/>
              </a:spcAft>
            </a:pPr>
            <a:r>
              <a:rPr lang="de-AT" dirty="0"/>
              <a:t>rund 170 Ehrenamtliche in NÖ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rund </a:t>
            </a:r>
            <a:r>
              <a:rPr lang="de-DE" dirty="0"/>
              <a:t>116 Hauptamtliche in NÖ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ein </a:t>
            </a:r>
            <a:r>
              <a:rPr lang="de-DE" dirty="0"/>
              <a:t>Schwerpunkt ist Hass im Netz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ABF4AF-E35C-4EDE-BF3A-E12F5EC2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745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8B9B2-89E1-4C87-BB86-C6CB3E13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-Media</a:t>
            </a:r>
            <a:endParaRPr lang="de-AT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C77E5B-C3E7-42AB-981B-7A7FCC53F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10515600" cy="4252912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de-DE" dirty="0"/>
              <a:t>Die gängigsten Plattformen: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Facebook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Instagram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YouTube</a:t>
            </a:r>
          </a:p>
          <a:p>
            <a:pPr lvl="1">
              <a:spcAft>
                <a:spcPts val="600"/>
              </a:spcAft>
            </a:pPr>
            <a:r>
              <a:rPr lang="de-DE" dirty="0" err="1"/>
              <a:t>TikTok</a:t>
            </a:r>
            <a:r>
              <a:rPr lang="de-DE" dirty="0"/>
              <a:t>…</a:t>
            </a:r>
          </a:p>
          <a:p>
            <a:pPr lvl="1">
              <a:spcAft>
                <a:spcPts val="600"/>
              </a:spcAft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Die gängigsten Messenger: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WhatsApp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WeChat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Facebook Messenger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Telegramm…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 Aber generell sind auch Internet-Foren bezüglich Hass im Netz gleich zu behandeln!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4062CF-652F-486D-A13A-B16DD9C6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74" y="1690688"/>
            <a:ext cx="5357413" cy="2787723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56D94D-B018-41BE-A6B4-7876FB18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52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8B9B2-89E1-4C87-BB86-C6CB3E13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Verhaltensregeln auf </a:t>
            </a:r>
            <a:r>
              <a:rPr lang="de-DE" sz="3200" b="1" dirty="0" err="1"/>
              <a:t>Social</a:t>
            </a:r>
            <a:r>
              <a:rPr lang="de-DE" sz="3200" b="1" dirty="0"/>
              <a:t>-Media</a:t>
            </a:r>
            <a:endParaRPr lang="de-AT" sz="3200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C77E5B-C3E7-42AB-981B-7A7FCC53F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10515600" cy="425291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de-DE" dirty="0"/>
              <a:t>Erst lesen, darüber nachdenken </a:t>
            </a:r>
            <a:r>
              <a:rPr lang="de-DE" dirty="0">
                <a:sym typeface="Wingdings" panose="05000000000000000000" pitchFamily="2" charset="2"/>
              </a:rPr>
              <a:t> dann posten</a:t>
            </a:r>
          </a:p>
          <a:p>
            <a:pPr>
              <a:spcAft>
                <a:spcPts val="600"/>
              </a:spcAft>
            </a:pPr>
            <a:r>
              <a:rPr lang="de-DE" dirty="0">
                <a:sym typeface="Wingdings" panose="05000000000000000000" pitchFamily="2" charset="2"/>
              </a:rPr>
              <a:t>Generell online keinen Streit austragen</a:t>
            </a:r>
          </a:p>
          <a:p>
            <a:pPr marL="0" indent="0">
              <a:spcAft>
                <a:spcPts val="600"/>
              </a:spcAft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de-DE" dirty="0">
                <a:sym typeface="Wingdings" panose="05000000000000000000" pitchFamily="2" charset="2"/>
              </a:rPr>
              <a:t>Auch wenn es schwer fällt  auf Beleidigungen nicht ebenso beleidigt antworten</a:t>
            </a:r>
          </a:p>
          <a:p>
            <a:pPr>
              <a:spcAft>
                <a:spcPts val="600"/>
              </a:spcAft>
            </a:pPr>
            <a:r>
              <a:rPr lang="de-DE" dirty="0">
                <a:sym typeface="Wingdings" panose="05000000000000000000" pitchFamily="2" charset="2"/>
              </a:rPr>
              <a:t>Keine Daten von sich selbst oder anderen öffentlich angeben</a:t>
            </a:r>
          </a:p>
          <a:p>
            <a:pPr>
              <a:spcAft>
                <a:spcPts val="600"/>
              </a:spcAft>
            </a:pPr>
            <a:r>
              <a:rPr lang="de-DE" dirty="0">
                <a:sym typeface="Wingdings" panose="05000000000000000000" pitchFamily="2" charset="2"/>
              </a:rPr>
              <a:t>Keine rassistischen, sexistischen oder diskriminierenden Beiträge schreiben, teilen, liken</a:t>
            </a:r>
          </a:p>
          <a:p>
            <a:pPr>
              <a:spcAft>
                <a:spcPts val="600"/>
              </a:spcAft>
            </a:pPr>
            <a:r>
              <a:rPr lang="de-DE" dirty="0">
                <a:sym typeface="Wingdings" panose="05000000000000000000" pitchFamily="2" charset="2"/>
              </a:rPr>
              <a:t>Generell  </a:t>
            </a:r>
            <a:r>
              <a:rPr lang="de-DE" dirty="0" err="1">
                <a:sym typeface="Wingdings" panose="05000000000000000000" pitchFamily="2" charset="2"/>
              </a:rPr>
              <a:t>Social</a:t>
            </a:r>
            <a:r>
              <a:rPr lang="de-DE" dirty="0">
                <a:sym typeface="Wingdings" panose="05000000000000000000" pitchFamily="2" charset="2"/>
              </a:rPr>
              <a:t>-Media und Foren sind kein rechts- oder moralfreier Raum. Auch ist man nicht so anonym, wie man oftmals denkt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5B92BB-E391-4FA8-BB7C-0419DCEA6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564" y="1690688"/>
            <a:ext cx="1869065" cy="122366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ADC52B-91C4-4AFD-BF7D-1BDE55D1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7387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8B9B2-89E1-4C87-BB86-C6CB3E13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ist der Unterschied zwischen Hass</a:t>
            </a:r>
            <a:br>
              <a:rPr lang="de-DE" dirty="0"/>
            </a:br>
            <a:r>
              <a:rPr lang="de-DE" dirty="0"/>
              <a:t>im Netz und Meinungsfreiheit?</a:t>
            </a:r>
            <a:br>
              <a:rPr lang="de-DE" dirty="0"/>
            </a:br>
            <a:endParaRPr lang="de-AT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C77E5B-C3E7-42AB-981B-7A7FCC53F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10515600" cy="42529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Meinungsfreiheit ist ein wichtiges Menschenrecht – ebenso wie das Recht, nicht diskriminiert, bedroht oder beschimpft zu werden</a:t>
            </a:r>
          </a:p>
          <a:p>
            <a:pPr>
              <a:spcAft>
                <a:spcPts val="600"/>
              </a:spcAft>
            </a:pPr>
            <a:r>
              <a:rPr lang="de-DE" dirty="0"/>
              <a:t>Aber die Grenzen werden überschritten, wenn: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zu Gewalt, Diskriminierung oder Mord aufgerufen wird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andere gemobbt oder Lügen über sie verbreitet werden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Wenn in Österreich </a:t>
            </a:r>
            <a:r>
              <a:rPr lang="de-DE" dirty="0" smtClean="0"/>
              <a:t>nationalsozialistische </a:t>
            </a:r>
            <a:r>
              <a:rPr lang="de-DE" dirty="0"/>
              <a:t>Verbrechen geleugnet, verharmlost, gutgeheißen oder gerechtfertigt werden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C784AA-9F0B-4346-8FC8-C00D4520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097" y="2502693"/>
            <a:ext cx="2052638" cy="1852613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153EEF-963B-4585-A59D-6BED9EDC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46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8B9B2-89E1-4C87-BB86-C6CB3E13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Ist hass im netz strafbar?</a:t>
            </a:r>
            <a:endParaRPr lang="de-AT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C77E5B-C3E7-42AB-981B-7A7FCC53F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10515600" cy="42529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Ja, es gibt hierbei verschiedene Straftatbestände: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Üble Nachrede (§ 111 StGB)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Beleidigung (§ 115 StGB)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Gefährliche Drohung (§ 107 StGB)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Cyber-Mobbing (§ 107c StGB)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Verstoß gegen das Verbotsgesetz (</a:t>
            </a:r>
            <a:r>
              <a:rPr lang="de-DE" dirty="0" err="1"/>
              <a:t>VerbotsG</a:t>
            </a:r>
            <a:r>
              <a:rPr lang="de-DE" dirty="0"/>
              <a:t>)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Verhetzung (§ 283 StGB)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8AE4E1-7191-40F2-898F-889BCCD72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25" y="2354510"/>
            <a:ext cx="4130688" cy="281280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C86A71-BDFE-4AAD-A462-B791479F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589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8B9B2-89E1-4C87-BB86-C6CB3E13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ist, wenn ich solche </a:t>
            </a:r>
            <a:br>
              <a:rPr lang="de-DE" dirty="0"/>
            </a:br>
            <a:r>
              <a:rPr lang="de-DE" dirty="0"/>
              <a:t>Beiträge like oder teile?</a:t>
            </a:r>
            <a:br>
              <a:rPr lang="de-DE" dirty="0"/>
            </a:br>
            <a:endParaRPr lang="de-AT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C77E5B-C3E7-42AB-981B-7A7FCC53F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12022"/>
            <a:ext cx="10515600" cy="413157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de-DE" dirty="0"/>
              <a:t>Bereits das Teilen oder Liken von Beiträgen auf </a:t>
            </a:r>
            <a:r>
              <a:rPr lang="de-DE" dirty="0" err="1"/>
              <a:t>Social</a:t>
            </a:r>
            <a:r>
              <a:rPr lang="de-DE" dirty="0"/>
              <a:t>-Media oder Foren, welche die genannten Kriterien erfüllen, kann zu straf- oder zivilrechtlichen Folgen führen</a:t>
            </a:r>
          </a:p>
          <a:p>
            <a:pPr>
              <a:spcAft>
                <a:spcPts val="600"/>
              </a:spcAft>
            </a:pPr>
            <a:r>
              <a:rPr lang="de-DE" dirty="0"/>
              <a:t>Oftmals sind es auch emotionalisierende Falschmeldungen, welche im Netz kursieren, daher: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Vergleiche mehrere Websites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Prüfe die Fakten (beispielsweise über </a:t>
            </a:r>
            <a:r>
              <a:rPr lang="de-DE" dirty="0" smtClean="0"/>
              <a:t>www.mimikama.at</a:t>
            </a:r>
            <a:r>
              <a:rPr lang="de-DE" dirty="0"/>
              <a:t>)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Hinterfrage die Quelle</a:t>
            </a:r>
          </a:p>
          <a:p>
            <a:pPr>
              <a:spcAft>
                <a:spcPts val="600"/>
              </a:spcAft>
            </a:pPr>
            <a:r>
              <a:rPr lang="de-DE" dirty="0"/>
              <a:t>Daher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Bevor man einen Beitrag teilt/</a:t>
            </a:r>
            <a:r>
              <a:rPr lang="de-DE" dirty="0" err="1"/>
              <a:t>liked</a:t>
            </a:r>
            <a:r>
              <a:rPr lang="de-DE" dirty="0"/>
              <a:t> diesen genau durchlesen, prüfen und nicht aus der Emotion heraus handeln!</a:t>
            </a:r>
          </a:p>
          <a:p>
            <a:pPr marL="0" indent="0">
              <a:spcAft>
                <a:spcPts val="600"/>
              </a:spcAft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E3E826-433D-4F1D-837E-E5020A15A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315" y="3429000"/>
            <a:ext cx="2914938" cy="1510556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BE8B67-98CD-4A81-ABB8-E3FACEC7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061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8B9B2-89E1-4C87-BB86-C6CB3E13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3300" dirty="0"/>
              <a:t>Werde kein Troll, bzw. erkenne sie im netz</a:t>
            </a:r>
            <a:r>
              <a:rPr lang="de-DE" dirty="0"/>
              <a:t/>
            </a:r>
            <a:br>
              <a:rPr lang="de-DE" dirty="0"/>
            </a:br>
            <a:endParaRPr lang="de-AT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C77E5B-C3E7-42AB-981B-7A7FCC53F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12022"/>
            <a:ext cx="10515600" cy="41315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Trolle sind nicht an Diskussion und Austausch interessiert. Sie beleidigen und provozieren, um eine Reaktion darauf zu erhalten</a:t>
            </a:r>
          </a:p>
          <a:p>
            <a:pPr>
              <a:spcAft>
                <a:spcPts val="600"/>
              </a:spcAft>
            </a:pPr>
            <a:r>
              <a:rPr lang="de-DE" dirty="0"/>
              <a:t>Sie lenken oftmals vom eigentlichen Thema ab</a:t>
            </a:r>
          </a:p>
          <a:p>
            <a:pPr>
              <a:spcAft>
                <a:spcPts val="600"/>
              </a:spcAft>
            </a:pPr>
            <a:r>
              <a:rPr lang="de-DE" dirty="0"/>
              <a:t>Sie haben kein Problem damit, absichtlich falsche Informationen oder Gerüchte zu verbreiten</a:t>
            </a:r>
          </a:p>
          <a:p>
            <a:pPr>
              <a:spcAft>
                <a:spcPts val="600"/>
              </a:spcAft>
            </a:pPr>
            <a:r>
              <a:rPr lang="de-DE" dirty="0"/>
              <a:t>Sie wollen stören und emotionalisieren</a:t>
            </a:r>
          </a:p>
          <a:p>
            <a:pPr marL="0" indent="0">
              <a:spcAft>
                <a:spcPts val="600"/>
              </a:spcAft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ABE374-31FC-4A7F-8629-FF991C14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20" y="2604541"/>
            <a:ext cx="2071280" cy="2546539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9578E5-73F3-4494-A2D9-23BF9CA0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397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4FC55C1-FCA3-4097-A496-0343D86C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35" y="0"/>
            <a:ext cx="7310729" cy="6858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3B3629-9CE2-43E5-A2D0-41C8EF95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8380" y="6492875"/>
            <a:ext cx="4114800" cy="365125"/>
          </a:xfrm>
        </p:spPr>
        <p:txBody>
          <a:bodyPr/>
          <a:lstStyle/>
          <a:p>
            <a:r>
              <a:rPr lang="de-AT" dirty="0"/>
              <a:t>© Alexander Grohs, </a:t>
            </a:r>
            <a:r>
              <a:rPr lang="de-AT" dirty="0" err="1"/>
              <a:t>MSc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3671457"/>
      </p:ext>
    </p:extLst>
  </p:cSld>
  <p:clrMapOvr>
    <a:masterClrMapping/>
  </p:clrMapOvr>
</p:sld>
</file>

<file path=ppt/theme/theme1.xml><?xml version="1.0" encoding="utf-8"?>
<a:theme xmlns:a="http://schemas.openxmlformats.org/drawingml/2006/main" name="NEUSTART ppt-Vorlage">
  <a:themeElements>
    <a:clrScheme name="NEUSTART Farben pink/gr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2690"/>
      </a:accent1>
      <a:accent2>
        <a:srgbClr val="F369B1"/>
      </a:accent2>
      <a:accent3>
        <a:srgbClr val="F8AAD3"/>
      </a:accent3>
      <a:accent4>
        <a:srgbClr val="FDE7F3"/>
      </a:accent4>
      <a:accent5>
        <a:srgbClr val="8496B0"/>
      </a:accent5>
      <a:accent6>
        <a:srgbClr val="D6DCE4"/>
      </a:accent6>
      <a:hlink>
        <a:srgbClr val="0563C1"/>
      </a:hlink>
      <a:folHlink>
        <a:srgbClr val="954F72"/>
      </a:folHlink>
    </a:clrScheme>
    <a:fontScheme name="NEUSTART Schrift Nunito San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13DA424-2CF4-4D5B-AB7E-DC472904189B}" vid="{679E92BF-21F3-4A3D-9DA3-6F7EAD69780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E6D8B73AEC9C4785C80403174BB333" ma:contentTypeVersion="0" ma:contentTypeDescription="Ein neues Dokument erstellen." ma:contentTypeScope="" ma:versionID="438a819812d71cc85f2d1a7570c68a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686dcd11d120f5ddbaa988a62e2b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9778AB-DC0E-4672-A86D-8739FE898B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D767BF-9204-4A0F-9BC7-06A9F453BBE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507478-208B-4DA1-9EF8-0FC003C21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NEUSTART Powerpoint Vorlage (3)</Template>
  <TotalTime>0</TotalTime>
  <Words>553</Words>
  <Application>Microsoft Office PowerPoint</Application>
  <PresentationFormat>Breitbild</PresentationFormat>
  <Paragraphs>88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Nunito Sans</vt:lpstr>
      <vt:lpstr>Nunito Sans Black</vt:lpstr>
      <vt:lpstr>Nunito Sans Light</vt:lpstr>
      <vt:lpstr>Nunito Sans SemiBold</vt:lpstr>
      <vt:lpstr>Wingdings</vt:lpstr>
      <vt:lpstr>NEUSTART ppt-Vorlage</vt:lpstr>
      <vt:lpstr>Social Media - Zwischen Likes und hass</vt:lpstr>
      <vt:lpstr>Verein Neustart</vt:lpstr>
      <vt:lpstr>Social-Media</vt:lpstr>
      <vt:lpstr>Verhaltensregeln auf Social-Media</vt:lpstr>
      <vt:lpstr>Was ist der Unterschied zwischen Hass im Netz und Meinungsfreiheit? </vt:lpstr>
      <vt:lpstr>Ist hass im netz strafbar?</vt:lpstr>
      <vt:lpstr>Was ist, wenn ich solche  Beiträge like oder teile? </vt:lpstr>
      <vt:lpstr> Werde kein Troll, bzw. erkenne sie im netz </vt:lpstr>
      <vt:lpstr>PowerPoint-Präsentation</vt:lpstr>
      <vt:lpstr> Für ein gutes, gemeinsames miteinander </vt:lpstr>
      <vt:lpstr>Weiterführende Links: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Grohs</dc:creator>
  <cp:lastModifiedBy>Pröglhöf Bettina (GS5)</cp:lastModifiedBy>
  <cp:revision>24</cp:revision>
  <dcterms:created xsi:type="dcterms:W3CDTF">2023-09-25T07:39:25Z</dcterms:created>
  <dcterms:modified xsi:type="dcterms:W3CDTF">2024-10-31T08:46:05Z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0x01010032E6D8B73AEC9C4785C80403174BB333</vt:lpwstr>
  </property>
</Properties>
</file>